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1" r:id="rId1"/>
  </p:sldMasterIdLst>
  <p:notesMasterIdLst>
    <p:notesMasterId r:id="rId10"/>
  </p:notesMasterIdLst>
  <p:handoutMasterIdLst>
    <p:handoutMasterId r:id="rId11"/>
  </p:handoutMasterIdLst>
  <p:sldIdLst>
    <p:sldId id="475" r:id="rId2"/>
    <p:sldId id="257" r:id="rId3"/>
    <p:sldId id="476" r:id="rId4"/>
    <p:sldId id="481" r:id="rId5"/>
    <p:sldId id="477" r:id="rId6"/>
    <p:sldId id="482" r:id="rId7"/>
    <p:sldId id="480" r:id="rId8"/>
    <p:sldId id="485" r:id="rId9"/>
  </p:sldIdLst>
  <p:sldSz cx="9131300" cy="68453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Helvetic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">
          <p15:clr>
            <a:srgbClr val="A4A3A4"/>
          </p15:clr>
        </p15:guide>
        <p15:guide id="2" pos="67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99"/>
    <a:srgbClr val="99FFCC"/>
    <a:srgbClr val="FFFF99"/>
    <a:srgbClr val="FF3300"/>
    <a:srgbClr val="FFCCFF"/>
    <a:srgbClr val="FFCCCC"/>
    <a:srgbClr val="00CC66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57" autoAdjust="0"/>
    <p:restoredTop sz="95076"/>
  </p:normalViewPr>
  <p:slideViewPr>
    <p:cSldViewPr showGuides="1">
      <p:cViewPr varScale="1">
        <p:scale>
          <a:sx n="92" d="100"/>
          <a:sy n="92" d="100"/>
        </p:scale>
        <p:origin x="168" y="760"/>
      </p:cViewPr>
      <p:guideLst>
        <p:guide orient="horz" pos="336"/>
        <p:guide pos="6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66" d="100"/>
          <a:sy n="66" d="100"/>
        </p:scale>
        <p:origin x="-2766" y="-102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3342129" y="320041"/>
            <a:ext cx="642982" cy="227496"/>
          </a:xfrm>
          <a:prstGeom prst="rect">
            <a:avLst/>
          </a:prstGeom>
          <a:noFill/>
          <a:ln w="38100" cmpd="dbl">
            <a:noFill/>
            <a:miter lim="800000"/>
            <a:headEnd/>
            <a:tailEnd/>
          </a:ln>
          <a:effectLst/>
        </p:spPr>
        <p:txBody>
          <a:bodyPr wrap="none" lIns="60413" tIns="23494" rIns="60413" bIns="23494">
            <a:spAutoFit/>
          </a:bodyPr>
          <a:lstStyle/>
          <a:p>
            <a:pPr defTabSz="860890"/>
            <a:r>
              <a:rPr lang="en-US" sz="1300" dirty="0"/>
              <a:t>15-349</a:t>
            </a:r>
          </a:p>
        </p:txBody>
      </p:sp>
    </p:spTree>
    <p:extLst>
      <p:ext uri="{BB962C8B-B14F-4D97-AF65-F5344CB8AC3E}">
        <p14:creationId xmlns:p14="http://schemas.microsoft.com/office/powerpoint/2010/main" val="28328455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85875" y="723900"/>
            <a:ext cx="4757738" cy="35671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</p:sp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3259668" y="9229487"/>
            <a:ext cx="772826" cy="22749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0413" tIns="23494" rIns="60413" bIns="23494">
            <a:spAutoFit/>
          </a:bodyPr>
          <a:lstStyle/>
          <a:p>
            <a:pPr defTabSz="860890"/>
            <a:r>
              <a:rPr lang="en-US" sz="1300" dirty="0"/>
              <a:t>Page </a:t>
            </a:r>
            <a:fld id="{88097E68-D82A-4177-B9DB-47171EB9ABB7}" type="slidenum">
              <a:rPr lang="en-US" sz="1300"/>
              <a:pPr defTabSz="860890"/>
              <a:t>‹#›</a:t>
            </a:fld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299349034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Helvetica" pitchFamily="34" charset="0"/>
        <a:ea typeface="+mn-ea"/>
        <a:cs typeface="+mn-cs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Helvetica" pitchFamily="34" charset="0"/>
        <a:ea typeface="+mn-ea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Helvetica" pitchFamily="34" charset="0"/>
        <a:ea typeface="+mn-ea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Helvetica" pitchFamily="34" charset="0"/>
        <a:ea typeface="+mn-ea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Helvetica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B422CA9-8481-40C3-B5AE-2BC95BA0213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141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848" y="1704849"/>
            <a:ext cx="7761605" cy="1467303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847" y="3879004"/>
            <a:ext cx="7666829" cy="1749354"/>
          </a:xfrm>
        </p:spPr>
        <p:txBody>
          <a:bodyPr/>
          <a:lstStyle>
            <a:lvl1pPr marL="0" indent="0" algn="l">
              <a:buNone/>
              <a:defRPr sz="1996" b="0">
                <a:latin typeface="Calibri" pitchFamily="34" charset="0"/>
              </a:defRPr>
            </a:lvl1pPr>
            <a:lvl2pPr marL="456331" indent="0" algn="ctr">
              <a:buNone/>
              <a:defRPr/>
            </a:lvl2pPr>
            <a:lvl3pPr marL="912663" indent="0" algn="ctr">
              <a:buNone/>
              <a:defRPr/>
            </a:lvl3pPr>
            <a:lvl4pPr marL="1368994" indent="0" algn="ctr">
              <a:buNone/>
              <a:defRPr/>
            </a:lvl4pPr>
            <a:lvl5pPr marL="1825325" indent="0" algn="ctr">
              <a:buNone/>
              <a:defRPr/>
            </a:lvl5pPr>
            <a:lvl6pPr marL="2281657" indent="0" algn="ctr">
              <a:buNone/>
              <a:defRPr/>
            </a:lvl6pPr>
            <a:lvl7pPr marL="2737988" indent="0" algn="ctr">
              <a:buNone/>
              <a:defRPr/>
            </a:lvl7pPr>
            <a:lvl8pPr marL="3194319" indent="0" algn="ctr">
              <a:buNone/>
              <a:defRPr/>
            </a:lvl8pPr>
            <a:lvl9pPr marL="3650651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3325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610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48350" y="228177"/>
            <a:ext cx="2182951" cy="6094218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6324" y="228177"/>
            <a:ext cx="6399837" cy="6094218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2072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24" y="228177"/>
            <a:ext cx="8734976" cy="760589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7289" y="1359552"/>
            <a:ext cx="3866535" cy="4962843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56012" y="1359553"/>
            <a:ext cx="3866534" cy="2405362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56012" y="3917033"/>
            <a:ext cx="3866534" cy="2405362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2030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24" y="228177"/>
            <a:ext cx="8734976" cy="760589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37289" y="1359552"/>
            <a:ext cx="3866535" cy="4962843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6012" y="1359552"/>
            <a:ext cx="3866534" cy="4962843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4604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523" y="434871"/>
            <a:ext cx="7581548" cy="760589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1280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310" y="4398739"/>
            <a:ext cx="7761605" cy="1359553"/>
          </a:xfrm>
        </p:spPr>
        <p:txBody>
          <a:bodyPr anchor="t"/>
          <a:lstStyle>
            <a:lvl1pPr algn="l">
              <a:defRPr sz="3992" b="1" cap="all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1310" y="2901331"/>
            <a:ext cx="7761605" cy="1497409"/>
          </a:xfrm>
        </p:spPr>
        <p:txBody>
          <a:bodyPr anchor="b"/>
          <a:lstStyle>
            <a:lvl1pPr marL="0" indent="0">
              <a:buNone/>
              <a:defRPr sz="1996">
                <a:latin typeface="Calibri" pitchFamily="34" charset="0"/>
              </a:defRPr>
            </a:lvl1pPr>
            <a:lvl2pPr marL="456331" indent="0">
              <a:buNone/>
              <a:defRPr sz="1797"/>
            </a:lvl2pPr>
            <a:lvl3pPr marL="912663" indent="0">
              <a:buNone/>
              <a:defRPr sz="1597"/>
            </a:lvl3pPr>
            <a:lvl4pPr marL="1368994" indent="0">
              <a:buNone/>
              <a:defRPr sz="1397"/>
            </a:lvl4pPr>
            <a:lvl5pPr marL="1825325" indent="0">
              <a:buNone/>
              <a:defRPr sz="1397"/>
            </a:lvl5pPr>
            <a:lvl6pPr marL="2281657" indent="0">
              <a:buNone/>
              <a:defRPr sz="1397"/>
            </a:lvl6pPr>
            <a:lvl7pPr marL="2737988" indent="0">
              <a:buNone/>
              <a:defRPr sz="1397"/>
            </a:lvl7pPr>
            <a:lvl8pPr marL="3194319" indent="0">
              <a:buNone/>
              <a:defRPr sz="1397"/>
            </a:lvl8pPr>
            <a:lvl9pPr marL="3650651" indent="0">
              <a:buNone/>
              <a:defRPr sz="1397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559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7289" y="1359552"/>
            <a:ext cx="3866535" cy="4962843"/>
          </a:xfrm>
        </p:spPr>
        <p:txBody>
          <a:bodyPr/>
          <a:lstStyle>
            <a:lvl1pPr>
              <a:defRPr sz="2795">
                <a:latin typeface="Calibri" pitchFamily="34" charset="0"/>
              </a:defRPr>
            </a:lvl1pPr>
            <a:lvl2pPr>
              <a:defRPr sz="2395">
                <a:latin typeface="Calibri" pitchFamily="34" charset="0"/>
              </a:defRPr>
            </a:lvl2pPr>
            <a:lvl3pPr>
              <a:defRPr sz="1996">
                <a:latin typeface="Calibri" pitchFamily="34" charset="0"/>
              </a:defRPr>
            </a:lvl3pPr>
            <a:lvl4pPr>
              <a:defRPr sz="1797">
                <a:latin typeface="Calibri" pitchFamily="34" charset="0"/>
              </a:defRPr>
            </a:lvl4pPr>
            <a:lvl5pPr>
              <a:defRPr sz="1797">
                <a:latin typeface="Calibri" pitchFamily="34" charset="0"/>
              </a:defRPr>
            </a:lvl5pPr>
            <a:lvl6pPr>
              <a:defRPr sz="1797"/>
            </a:lvl6pPr>
            <a:lvl7pPr>
              <a:defRPr sz="1797"/>
            </a:lvl7pPr>
            <a:lvl8pPr>
              <a:defRPr sz="1797"/>
            </a:lvl8pPr>
            <a:lvl9pPr>
              <a:defRPr sz="1797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6012" y="1359552"/>
            <a:ext cx="3866534" cy="4962843"/>
          </a:xfrm>
        </p:spPr>
        <p:txBody>
          <a:bodyPr/>
          <a:lstStyle>
            <a:lvl1pPr>
              <a:defRPr sz="2795">
                <a:latin typeface="Calibri" pitchFamily="34" charset="0"/>
              </a:defRPr>
            </a:lvl1pPr>
            <a:lvl2pPr>
              <a:defRPr sz="2395">
                <a:latin typeface="Calibri" pitchFamily="34" charset="0"/>
              </a:defRPr>
            </a:lvl2pPr>
            <a:lvl3pPr>
              <a:defRPr sz="1996">
                <a:latin typeface="Calibri" pitchFamily="34" charset="0"/>
              </a:defRPr>
            </a:lvl3pPr>
            <a:lvl4pPr>
              <a:defRPr sz="1797">
                <a:latin typeface="Calibri" pitchFamily="34" charset="0"/>
              </a:defRPr>
            </a:lvl4pPr>
            <a:lvl5pPr>
              <a:defRPr sz="1797">
                <a:latin typeface="Calibri" pitchFamily="34" charset="0"/>
              </a:defRPr>
            </a:lvl5pPr>
            <a:lvl6pPr>
              <a:defRPr sz="1797"/>
            </a:lvl6pPr>
            <a:lvl7pPr>
              <a:defRPr sz="1797"/>
            </a:lvl7pPr>
            <a:lvl8pPr>
              <a:defRPr sz="1797"/>
            </a:lvl8pPr>
            <a:lvl9pPr>
              <a:defRPr sz="1797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527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565" y="274130"/>
            <a:ext cx="8218170" cy="1140883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6565" y="1532270"/>
            <a:ext cx="4034577" cy="638577"/>
          </a:xfrm>
        </p:spPr>
        <p:txBody>
          <a:bodyPr anchor="b"/>
          <a:lstStyle>
            <a:lvl1pPr marL="0" indent="0">
              <a:buNone/>
              <a:defRPr sz="2395" b="1">
                <a:latin typeface="Calibri" pitchFamily="34" charset="0"/>
              </a:defRPr>
            </a:lvl1pPr>
            <a:lvl2pPr marL="456331" indent="0">
              <a:buNone/>
              <a:defRPr sz="1996" b="1"/>
            </a:lvl2pPr>
            <a:lvl3pPr marL="912663" indent="0">
              <a:buNone/>
              <a:defRPr sz="1797" b="1"/>
            </a:lvl3pPr>
            <a:lvl4pPr marL="1368994" indent="0">
              <a:buNone/>
              <a:defRPr sz="1597" b="1"/>
            </a:lvl4pPr>
            <a:lvl5pPr marL="1825325" indent="0">
              <a:buNone/>
              <a:defRPr sz="1597" b="1"/>
            </a:lvl5pPr>
            <a:lvl6pPr marL="2281657" indent="0">
              <a:buNone/>
              <a:defRPr sz="1597" b="1"/>
            </a:lvl6pPr>
            <a:lvl7pPr marL="2737988" indent="0">
              <a:buNone/>
              <a:defRPr sz="1597" b="1"/>
            </a:lvl7pPr>
            <a:lvl8pPr marL="3194319" indent="0">
              <a:buNone/>
              <a:defRPr sz="1597" b="1"/>
            </a:lvl8pPr>
            <a:lvl9pPr marL="3650651" indent="0">
              <a:buNone/>
              <a:defRPr sz="159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565" y="2170847"/>
            <a:ext cx="4034577" cy="3943971"/>
          </a:xfrm>
        </p:spPr>
        <p:txBody>
          <a:bodyPr/>
          <a:lstStyle>
            <a:lvl1pPr>
              <a:defRPr sz="2395">
                <a:latin typeface="Calibri" pitchFamily="34" charset="0"/>
              </a:defRPr>
            </a:lvl1pPr>
            <a:lvl2pPr>
              <a:defRPr sz="1996">
                <a:latin typeface="Calibri" pitchFamily="34" charset="0"/>
              </a:defRPr>
            </a:lvl2pPr>
            <a:lvl3pPr>
              <a:defRPr sz="1797">
                <a:latin typeface="Calibri" pitchFamily="34" charset="0"/>
              </a:defRPr>
            </a:lvl3pPr>
            <a:lvl4pPr>
              <a:defRPr sz="1597">
                <a:latin typeface="Calibri" pitchFamily="34" charset="0"/>
              </a:defRPr>
            </a:lvl4pPr>
            <a:lvl5pPr>
              <a:defRPr sz="1597">
                <a:latin typeface="Calibri" pitchFamily="34" charset="0"/>
              </a:defRPr>
            </a:lvl5pPr>
            <a:lvl6pPr>
              <a:defRPr sz="1597"/>
            </a:lvl6pPr>
            <a:lvl7pPr>
              <a:defRPr sz="1597"/>
            </a:lvl7pPr>
            <a:lvl8pPr>
              <a:defRPr sz="1597"/>
            </a:lvl8pPr>
            <a:lvl9pPr>
              <a:defRPr sz="1597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8574" y="1532270"/>
            <a:ext cx="4036161" cy="638577"/>
          </a:xfrm>
        </p:spPr>
        <p:txBody>
          <a:bodyPr anchor="b"/>
          <a:lstStyle>
            <a:lvl1pPr marL="0" indent="0">
              <a:buNone/>
              <a:defRPr sz="2395" b="1">
                <a:latin typeface="Calibri" pitchFamily="34" charset="0"/>
              </a:defRPr>
            </a:lvl1pPr>
            <a:lvl2pPr marL="456331" indent="0">
              <a:buNone/>
              <a:defRPr sz="1996" b="1"/>
            </a:lvl2pPr>
            <a:lvl3pPr marL="912663" indent="0">
              <a:buNone/>
              <a:defRPr sz="1797" b="1"/>
            </a:lvl3pPr>
            <a:lvl4pPr marL="1368994" indent="0">
              <a:buNone/>
              <a:defRPr sz="1597" b="1"/>
            </a:lvl4pPr>
            <a:lvl5pPr marL="1825325" indent="0">
              <a:buNone/>
              <a:defRPr sz="1597" b="1"/>
            </a:lvl5pPr>
            <a:lvl6pPr marL="2281657" indent="0">
              <a:buNone/>
              <a:defRPr sz="1597" b="1"/>
            </a:lvl6pPr>
            <a:lvl7pPr marL="2737988" indent="0">
              <a:buNone/>
              <a:defRPr sz="1597" b="1"/>
            </a:lvl7pPr>
            <a:lvl8pPr marL="3194319" indent="0">
              <a:buNone/>
              <a:defRPr sz="1597" b="1"/>
            </a:lvl8pPr>
            <a:lvl9pPr marL="3650651" indent="0">
              <a:buNone/>
              <a:defRPr sz="159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8574" y="2170847"/>
            <a:ext cx="4036161" cy="3943971"/>
          </a:xfrm>
        </p:spPr>
        <p:txBody>
          <a:bodyPr/>
          <a:lstStyle>
            <a:lvl1pPr>
              <a:defRPr sz="2395">
                <a:latin typeface="Calibri" pitchFamily="34" charset="0"/>
              </a:defRPr>
            </a:lvl1pPr>
            <a:lvl2pPr>
              <a:defRPr sz="1996">
                <a:latin typeface="Calibri" pitchFamily="34" charset="0"/>
              </a:defRPr>
            </a:lvl2pPr>
            <a:lvl3pPr>
              <a:defRPr sz="1797">
                <a:latin typeface="Calibri" pitchFamily="34" charset="0"/>
              </a:defRPr>
            </a:lvl3pPr>
            <a:lvl4pPr>
              <a:defRPr sz="1597">
                <a:latin typeface="Calibri" pitchFamily="34" charset="0"/>
              </a:defRPr>
            </a:lvl4pPr>
            <a:lvl5pPr>
              <a:defRPr sz="1597">
                <a:latin typeface="Calibri" pitchFamily="34" charset="0"/>
              </a:defRPr>
            </a:lvl5pPr>
            <a:lvl6pPr>
              <a:defRPr sz="1597"/>
            </a:lvl6pPr>
            <a:lvl7pPr>
              <a:defRPr sz="1597"/>
            </a:lvl7pPr>
            <a:lvl8pPr>
              <a:defRPr sz="1597"/>
            </a:lvl8pPr>
            <a:lvl9pPr>
              <a:defRPr sz="1597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9244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266" y="444246"/>
            <a:ext cx="7580881" cy="760589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9496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349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565" y="272544"/>
            <a:ext cx="3004135" cy="1159898"/>
          </a:xfrm>
        </p:spPr>
        <p:txBody>
          <a:bodyPr anchor="b"/>
          <a:lstStyle>
            <a:lvl1pPr algn="l">
              <a:defRPr sz="1996" b="1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085" y="272545"/>
            <a:ext cx="5104650" cy="5842274"/>
          </a:xfrm>
        </p:spPr>
        <p:txBody>
          <a:bodyPr/>
          <a:lstStyle>
            <a:lvl1pPr>
              <a:defRPr sz="3194">
                <a:latin typeface="Calibri" pitchFamily="34" charset="0"/>
              </a:defRPr>
            </a:lvl1pPr>
            <a:lvl2pPr>
              <a:defRPr sz="2795">
                <a:latin typeface="Calibri" pitchFamily="34" charset="0"/>
              </a:defRPr>
            </a:lvl2pPr>
            <a:lvl3pPr>
              <a:defRPr sz="2395">
                <a:latin typeface="Calibri" pitchFamily="34" charset="0"/>
              </a:defRPr>
            </a:lvl3pPr>
            <a:lvl4pPr>
              <a:defRPr sz="1996">
                <a:latin typeface="Calibri" pitchFamily="34" charset="0"/>
              </a:defRPr>
            </a:lvl4pPr>
            <a:lvl5pPr>
              <a:defRPr sz="1996">
                <a:latin typeface="Calibri" pitchFamily="34" charset="0"/>
              </a:defRPr>
            </a:lvl5pPr>
            <a:lvl6pPr>
              <a:defRPr sz="1996"/>
            </a:lvl6pPr>
            <a:lvl7pPr>
              <a:defRPr sz="1996"/>
            </a:lvl7pPr>
            <a:lvl8pPr>
              <a:defRPr sz="1996"/>
            </a:lvl8pPr>
            <a:lvl9pPr>
              <a:defRPr sz="199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6565" y="1432443"/>
            <a:ext cx="3004135" cy="4682376"/>
          </a:xfrm>
        </p:spPr>
        <p:txBody>
          <a:bodyPr/>
          <a:lstStyle>
            <a:lvl1pPr marL="0" indent="0">
              <a:buNone/>
              <a:defRPr sz="1397">
                <a:latin typeface="Calibri" pitchFamily="34" charset="0"/>
              </a:defRPr>
            </a:lvl1pPr>
            <a:lvl2pPr marL="456331" indent="0">
              <a:buNone/>
              <a:defRPr sz="1198"/>
            </a:lvl2pPr>
            <a:lvl3pPr marL="912663" indent="0">
              <a:buNone/>
              <a:defRPr sz="998"/>
            </a:lvl3pPr>
            <a:lvl4pPr marL="1368994" indent="0">
              <a:buNone/>
              <a:defRPr sz="898"/>
            </a:lvl4pPr>
            <a:lvl5pPr marL="1825325" indent="0">
              <a:buNone/>
              <a:defRPr sz="898"/>
            </a:lvl5pPr>
            <a:lvl6pPr marL="2281657" indent="0">
              <a:buNone/>
              <a:defRPr sz="898"/>
            </a:lvl6pPr>
            <a:lvl7pPr marL="2737988" indent="0">
              <a:buNone/>
              <a:defRPr sz="898"/>
            </a:lvl7pPr>
            <a:lvl8pPr marL="3194319" indent="0">
              <a:buNone/>
              <a:defRPr sz="898"/>
            </a:lvl8pPr>
            <a:lvl9pPr marL="3650651" indent="0">
              <a:buNone/>
              <a:defRPr sz="89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2249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9799" y="4791710"/>
            <a:ext cx="5478780" cy="565688"/>
          </a:xfrm>
        </p:spPr>
        <p:txBody>
          <a:bodyPr anchor="b"/>
          <a:lstStyle>
            <a:lvl1pPr algn="l">
              <a:defRPr sz="1996" b="1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89799" y="611640"/>
            <a:ext cx="5478780" cy="4107180"/>
          </a:xfrm>
        </p:spPr>
        <p:txBody>
          <a:bodyPr/>
          <a:lstStyle>
            <a:lvl1pPr marL="0" indent="0">
              <a:buNone/>
              <a:defRPr sz="3194">
                <a:latin typeface="Calibri" pitchFamily="34" charset="0"/>
              </a:defRPr>
            </a:lvl1pPr>
            <a:lvl2pPr marL="456331" indent="0">
              <a:buNone/>
              <a:defRPr sz="2795"/>
            </a:lvl2pPr>
            <a:lvl3pPr marL="912663" indent="0">
              <a:buNone/>
              <a:defRPr sz="2395"/>
            </a:lvl3pPr>
            <a:lvl4pPr marL="1368994" indent="0">
              <a:buNone/>
              <a:defRPr sz="1996"/>
            </a:lvl4pPr>
            <a:lvl5pPr marL="1825325" indent="0">
              <a:buNone/>
              <a:defRPr sz="1996"/>
            </a:lvl5pPr>
            <a:lvl6pPr marL="2281657" indent="0">
              <a:buNone/>
              <a:defRPr sz="1996"/>
            </a:lvl6pPr>
            <a:lvl7pPr marL="2737988" indent="0">
              <a:buNone/>
              <a:defRPr sz="1996"/>
            </a:lvl7pPr>
            <a:lvl8pPr marL="3194319" indent="0">
              <a:buNone/>
              <a:defRPr sz="1996"/>
            </a:lvl8pPr>
            <a:lvl9pPr marL="3650651" indent="0">
              <a:buNone/>
              <a:defRPr sz="1996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89799" y="5357398"/>
            <a:ext cx="5478780" cy="803372"/>
          </a:xfrm>
        </p:spPr>
        <p:txBody>
          <a:bodyPr/>
          <a:lstStyle>
            <a:lvl1pPr marL="0" indent="0">
              <a:buNone/>
              <a:defRPr sz="1397">
                <a:latin typeface="Calibri" pitchFamily="34" charset="0"/>
              </a:defRPr>
            </a:lvl1pPr>
            <a:lvl2pPr marL="456331" indent="0">
              <a:buNone/>
              <a:defRPr sz="1198"/>
            </a:lvl2pPr>
            <a:lvl3pPr marL="912663" indent="0">
              <a:buNone/>
              <a:defRPr sz="998"/>
            </a:lvl3pPr>
            <a:lvl4pPr marL="1368994" indent="0">
              <a:buNone/>
              <a:defRPr sz="898"/>
            </a:lvl4pPr>
            <a:lvl5pPr marL="1825325" indent="0">
              <a:buNone/>
              <a:defRPr sz="898"/>
            </a:lvl5pPr>
            <a:lvl6pPr marL="2281657" indent="0">
              <a:buNone/>
              <a:defRPr sz="898"/>
            </a:lvl6pPr>
            <a:lvl7pPr marL="2737988" indent="0">
              <a:buNone/>
              <a:defRPr sz="898"/>
            </a:lvl7pPr>
            <a:lvl8pPr marL="3194319" indent="0">
              <a:buNone/>
              <a:defRPr sz="898"/>
            </a:lvl8pPr>
            <a:lvl9pPr marL="3650651" indent="0">
              <a:buNone/>
              <a:defRPr sz="89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3573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130" y="370787"/>
            <a:ext cx="7580881" cy="760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324" y="1359552"/>
            <a:ext cx="7885258" cy="49628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9131300" cy="228177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en-US" b="0">
              <a:latin typeface="Times New Roman" pitchFamily="18" charset="0"/>
              <a:cs typeface="+mn-cs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7886844" y="-26938"/>
            <a:ext cx="1307868" cy="25779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>
              <a:defRPr/>
            </a:pPr>
            <a:r>
              <a:rPr lang="en-US" sz="1198" dirty="0">
                <a:solidFill>
                  <a:schemeClr val="bg1"/>
                </a:solidFill>
                <a:latin typeface="Times New Roman" pitchFamily="18" charset="0"/>
                <a:cs typeface="+mn-cs"/>
              </a:rPr>
              <a:t>Carnegie Mellon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8827048" y="6599535"/>
            <a:ext cx="312471" cy="2301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998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527050" y="6617123"/>
            <a:ext cx="2541080" cy="230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98" b="0" i="0" dirty="0">
                <a:latin typeface="Calibri" pitchFamily="34" charset="0"/>
              </a:rPr>
              <a:t>Adapted from: http://</a:t>
            </a:r>
            <a:r>
              <a:rPr lang="en-US" sz="998" b="0" i="0" dirty="0" err="1">
                <a:latin typeface="Calibri" pitchFamily="34" charset="0"/>
              </a:rPr>
              <a:t>csg.csail.mit.edu</a:t>
            </a:r>
            <a:r>
              <a:rPr lang="en-US" sz="998" b="0" i="0" dirty="0">
                <a:latin typeface="Calibri" pitchFamily="34" charset="0"/>
              </a:rPr>
              <a:t>/6.175</a:t>
            </a:r>
          </a:p>
        </p:txBody>
      </p:sp>
    </p:spTree>
    <p:extLst>
      <p:ext uri="{BB962C8B-B14F-4D97-AF65-F5344CB8AC3E}">
        <p14:creationId xmlns:p14="http://schemas.microsoft.com/office/powerpoint/2010/main" val="468343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marL="118837" indent="-118837" algn="l" rtl="0" eaLnBrk="0" fontAlgn="base" hangingPunct="0">
        <a:spcBef>
          <a:spcPct val="0"/>
        </a:spcBef>
        <a:spcAft>
          <a:spcPct val="0"/>
        </a:spcAft>
        <a:defRPr sz="3593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8837" indent="-118837" algn="l" rtl="0" eaLnBrk="0" fontAlgn="base" hangingPunct="0">
        <a:spcBef>
          <a:spcPct val="0"/>
        </a:spcBef>
        <a:spcAft>
          <a:spcPct val="0"/>
        </a:spcAft>
        <a:defRPr sz="3593" b="1">
          <a:solidFill>
            <a:schemeClr val="tx1"/>
          </a:solidFill>
          <a:latin typeface="Calibri" pitchFamily="34" charset="0"/>
        </a:defRPr>
      </a:lvl2pPr>
      <a:lvl3pPr marL="118837" indent="-118837" algn="l" rtl="0" eaLnBrk="0" fontAlgn="base" hangingPunct="0">
        <a:spcBef>
          <a:spcPct val="0"/>
        </a:spcBef>
        <a:spcAft>
          <a:spcPct val="0"/>
        </a:spcAft>
        <a:defRPr sz="3593" b="1">
          <a:solidFill>
            <a:schemeClr val="tx1"/>
          </a:solidFill>
          <a:latin typeface="Calibri" pitchFamily="34" charset="0"/>
        </a:defRPr>
      </a:lvl3pPr>
      <a:lvl4pPr marL="118837" indent="-118837" algn="l" rtl="0" eaLnBrk="0" fontAlgn="base" hangingPunct="0">
        <a:spcBef>
          <a:spcPct val="0"/>
        </a:spcBef>
        <a:spcAft>
          <a:spcPct val="0"/>
        </a:spcAft>
        <a:defRPr sz="3593" b="1">
          <a:solidFill>
            <a:schemeClr val="tx1"/>
          </a:solidFill>
          <a:latin typeface="Calibri" pitchFamily="34" charset="0"/>
        </a:defRPr>
      </a:lvl4pPr>
      <a:lvl5pPr marL="118837" indent="-118837" algn="l" rtl="0" eaLnBrk="0" fontAlgn="base" hangingPunct="0">
        <a:spcBef>
          <a:spcPct val="0"/>
        </a:spcBef>
        <a:spcAft>
          <a:spcPct val="0"/>
        </a:spcAft>
        <a:defRPr sz="3593" b="1">
          <a:solidFill>
            <a:schemeClr val="tx1"/>
          </a:solidFill>
          <a:latin typeface="Calibri" pitchFamily="34" charset="0"/>
        </a:defRPr>
      </a:lvl5pPr>
      <a:lvl6pPr marL="575168" algn="l" rtl="0" eaLnBrk="1" fontAlgn="base" hangingPunct="1">
        <a:spcBef>
          <a:spcPct val="0"/>
        </a:spcBef>
        <a:spcAft>
          <a:spcPct val="0"/>
        </a:spcAft>
        <a:defRPr sz="3593" b="1">
          <a:solidFill>
            <a:schemeClr val="tx1"/>
          </a:solidFill>
          <a:latin typeface="Arial Narrow" pitchFamily="34" charset="0"/>
        </a:defRPr>
      </a:lvl6pPr>
      <a:lvl7pPr marL="1031499" algn="l" rtl="0" eaLnBrk="1" fontAlgn="base" hangingPunct="1">
        <a:spcBef>
          <a:spcPct val="0"/>
        </a:spcBef>
        <a:spcAft>
          <a:spcPct val="0"/>
        </a:spcAft>
        <a:defRPr sz="3593" b="1">
          <a:solidFill>
            <a:schemeClr val="tx1"/>
          </a:solidFill>
          <a:latin typeface="Arial Narrow" pitchFamily="34" charset="0"/>
        </a:defRPr>
      </a:lvl7pPr>
      <a:lvl8pPr marL="1487831" algn="l" rtl="0" eaLnBrk="1" fontAlgn="base" hangingPunct="1">
        <a:spcBef>
          <a:spcPct val="0"/>
        </a:spcBef>
        <a:spcAft>
          <a:spcPct val="0"/>
        </a:spcAft>
        <a:defRPr sz="3593" b="1">
          <a:solidFill>
            <a:schemeClr val="tx1"/>
          </a:solidFill>
          <a:latin typeface="Arial Narrow" pitchFamily="34" charset="0"/>
        </a:defRPr>
      </a:lvl8pPr>
      <a:lvl9pPr marL="1944162" algn="l" rtl="0" eaLnBrk="1" fontAlgn="base" hangingPunct="1">
        <a:spcBef>
          <a:spcPct val="0"/>
        </a:spcBef>
        <a:spcAft>
          <a:spcPct val="0"/>
        </a:spcAft>
        <a:defRPr sz="3593" b="1">
          <a:solidFill>
            <a:schemeClr val="tx1"/>
          </a:solidFill>
          <a:latin typeface="Arial Narrow" pitchFamily="34" charset="0"/>
        </a:defRPr>
      </a:lvl9pPr>
    </p:titleStyle>
    <p:bodyStyle>
      <a:lvl1pPr marL="342248" indent="-342248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itchFamily="18" charset="2"/>
        <a:buChar char="¢"/>
        <a:defRPr sz="2395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1538" indent="-285207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itchFamily="2" charset="2"/>
        <a:buChar char="§"/>
        <a:defRPr sz="1996">
          <a:solidFill>
            <a:schemeClr val="tx1"/>
          </a:solidFill>
          <a:latin typeface="Calibri" pitchFamily="34" charset="0"/>
        </a:defRPr>
      </a:lvl2pPr>
      <a:lvl3pPr marL="1140828" indent="-228166" algn="l" rtl="0" eaLnBrk="0" fontAlgn="base" hangingPunct="0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1996">
          <a:solidFill>
            <a:schemeClr val="tx1"/>
          </a:solidFill>
          <a:latin typeface="Calibri" pitchFamily="34" charset="0"/>
        </a:defRPr>
      </a:lvl3pPr>
      <a:lvl4pPr marL="1597160" indent="-228166" algn="l" rtl="0" eaLnBrk="0" fontAlgn="base" hangingPunct="0">
        <a:spcBef>
          <a:spcPct val="20000"/>
        </a:spcBef>
        <a:spcAft>
          <a:spcPct val="0"/>
        </a:spcAft>
        <a:buChar char="–"/>
        <a:defRPr sz="1996">
          <a:solidFill>
            <a:schemeClr val="tx1"/>
          </a:solidFill>
          <a:latin typeface="Calibri" pitchFamily="34" charset="0"/>
        </a:defRPr>
      </a:lvl4pPr>
      <a:lvl5pPr marL="2053491" indent="-228166" algn="l" rtl="0" eaLnBrk="0" fontAlgn="base" hangingPunct="0">
        <a:spcBef>
          <a:spcPct val="20000"/>
        </a:spcBef>
        <a:spcAft>
          <a:spcPct val="0"/>
        </a:spcAft>
        <a:buChar char="»"/>
        <a:defRPr sz="1996">
          <a:solidFill>
            <a:schemeClr val="tx1"/>
          </a:solidFill>
          <a:latin typeface="Calibri" pitchFamily="34" charset="0"/>
        </a:defRPr>
      </a:lvl5pPr>
      <a:lvl6pPr marL="2509822" indent="-228166" algn="l" rtl="0" eaLnBrk="1" fontAlgn="base" hangingPunct="1">
        <a:spcBef>
          <a:spcPct val="20000"/>
        </a:spcBef>
        <a:spcAft>
          <a:spcPct val="0"/>
        </a:spcAft>
        <a:buChar char="»"/>
        <a:defRPr sz="1996">
          <a:solidFill>
            <a:schemeClr val="tx1"/>
          </a:solidFill>
          <a:latin typeface="Arial" charset="0"/>
        </a:defRPr>
      </a:lvl6pPr>
      <a:lvl7pPr marL="2966154" indent="-228166" algn="l" rtl="0" eaLnBrk="1" fontAlgn="base" hangingPunct="1">
        <a:spcBef>
          <a:spcPct val="20000"/>
        </a:spcBef>
        <a:spcAft>
          <a:spcPct val="0"/>
        </a:spcAft>
        <a:buChar char="»"/>
        <a:defRPr sz="1996">
          <a:solidFill>
            <a:schemeClr val="tx1"/>
          </a:solidFill>
          <a:latin typeface="Arial" charset="0"/>
        </a:defRPr>
      </a:lvl7pPr>
      <a:lvl8pPr marL="3422485" indent="-228166" algn="l" rtl="0" eaLnBrk="1" fontAlgn="base" hangingPunct="1">
        <a:spcBef>
          <a:spcPct val="20000"/>
        </a:spcBef>
        <a:spcAft>
          <a:spcPct val="0"/>
        </a:spcAft>
        <a:buChar char="»"/>
        <a:defRPr sz="1996">
          <a:solidFill>
            <a:schemeClr val="tx1"/>
          </a:solidFill>
          <a:latin typeface="Arial" charset="0"/>
        </a:defRPr>
      </a:lvl8pPr>
      <a:lvl9pPr marL="3878816" indent="-228166" algn="l" rtl="0" eaLnBrk="1" fontAlgn="base" hangingPunct="1">
        <a:spcBef>
          <a:spcPct val="20000"/>
        </a:spcBef>
        <a:spcAft>
          <a:spcPct val="0"/>
        </a:spcAft>
        <a:buChar char="»"/>
        <a:defRPr sz="1996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2663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1pPr>
      <a:lvl2pPr marL="456331" algn="l" defTabSz="912663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2pPr>
      <a:lvl3pPr marL="912663" algn="l" defTabSz="912663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3pPr>
      <a:lvl4pPr marL="1368994" algn="l" defTabSz="912663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4pPr>
      <a:lvl5pPr marL="1825325" algn="l" defTabSz="912663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5pPr>
      <a:lvl6pPr marL="2281657" algn="l" defTabSz="912663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6pPr>
      <a:lvl7pPr marL="2737988" algn="l" defTabSz="912663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7pPr>
      <a:lvl8pPr marL="3194319" algn="l" defTabSz="912663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8pPr>
      <a:lvl9pPr marL="3650651" algn="l" defTabSz="912663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KB5I12LctU" TargetMode="External"/><Relationship Id="rId2" Type="http://schemas.openxmlformats.org/officeDocument/2006/relationships/hyperlink" Target="https://riscv.org/wp-content/uploads/2019/12/riscv-spec-20191213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XVU_RNiz09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ctrTitle"/>
          </p:nvPr>
        </p:nvSpPr>
        <p:spPr>
          <a:xfrm>
            <a:off x="686647" y="1521178"/>
            <a:ext cx="7758007" cy="2174017"/>
          </a:xfrm>
        </p:spPr>
        <p:txBody>
          <a:bodyPr/>
          <a:lstStyle/>
          <a:p>
            <a:r>
              <a:rPr lang="en-US" dirty="0"/>
              <a:t>Processor Architecture: RISC-V</a:t>
            </a:r>
            <a:br>
              <a:rPr lang="en-US" dirty="0"/>
            </a:br>
            <a:br>
              <a:rPr lang="en-US" dirty="0"/>
            </a:br>
            <a:br>
              <a:rPr lang="en-US" b="0" dirty="0"/>
            </a:br>
            <a:endParaRPr lang="en-US" sz="1996" b="0" dirty="0"/>
          </a:p>
        </p:txBody>
      </p:sp>
    </p:spTree>
    <p:extLst>
      <p:ext uri="{BB962C8B-B14F-4D97-AF65-F5344CB8AC3E}">
        <p14:creationId xmlns:p14="http://schemas.microsoft.com/office/powerpoint/2010/main" val="35743398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RISC-V (pronounced “risk-five”)</a:t>
            </a:r>
          </a:p>
        </p:txBody>
      </p:sp>
      <p:sp>
        <p:nvSpPr>
          <p:cNvPr id="261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instruction-set architecture (ISA) </a:t>
            </a:r>
          </a:p>
          <a:p>
            <a:pPr lvl="1"/>
            <a:r>
              <a:rPr lang="en-US" dirty="0"/>
              <a:t>originally designed to support computer architecture research and education</a:t>
            </a:r>
          </a:p>
          <a:p>
            <a:pPr lvl="1"/>
            <a:r>
              <a:rPr lang="en-US" dirty="0"/>
              <a:t>But now hope will also become a standard free and open architecture for industry implementations. </a:t>
            </a:r>
          </a:p>
          <a:p>
            <a:r>
              <a:rPr lang="en-US" dirty="0"/>
              <a:t>A completely open ISA that is freely available to academia and industry. </a:t>
            </a:r>
          </a:p>
          <a:p>
            <a:r>
              <a:rPr lang="en-US" dirty="0"/>
              <a:t>A real ISA suitable for direct native hardware implementation, not just simulation or binary translation.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0404A0-CC93-DD86-F09B-7B4464A8DE59}"/>
              </a:ext>
            </a:extLst>
          </p:cNvPr>
          <p:cNvSpPr txBox="1"/>
          <p:nvPr/>
        </p:nvSpPr>
        <p:spPr>
          <a:xfrm>
            <a:off x="984250" y="5954176"/>
            <a:ext cx="7750726" cy="343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Origin: Started as a “3-month project” in 2010 at UC Berkeley</a:t>
            </a:r>
            <a:endParaRPr lang="en-T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5BBC2-E759-335B-56D7-72DF658B1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What is RISC-V?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50E95-FF55-509E-6552-8F91B8188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high-quality, license-free, royalty-free RISC ISA </a:t>
            </a:r>
          </a:p>
          <a:p>
            <a:r>
              <a:rPr lang="en-US" dirty="0"/>
              <a:t> Standard maintained by the non-profit RISC-V Foundation </a:t>
            </a:r>
          </a:p>
          <a:p>
            <a:r>
              <a:rPr lang="en-US" dirty="0"/>
              <a:t>Suitable for all types of computing systems </a:t>
            </a:r>
          </a:p>
          <a:p>
            <a:pPr lvl="1"/>
            <a:r>
              <a:rPr lang="en-US" dirty="0"/>
              <a:t>From Microcontrollers to Supercomputers </a:t>
            </a:r>
          </a:p>
          <a:p>
            <a:pPr lvl="1"/>
            <a:r>
              <a:rPr lang="en-US" dirty="0"/>
              <a:t>RISC-V is available freely under a permissive license </a:t>
            </a:r>
          </a:p>
          <a:p>
            <a:pPr lvl="1"/>
            <a:r>
              <a:rPr lang="en-US" dirty="0"/>
              <a:t>RISC-V is not… </a:t>
            </a:r>
          </a:p>
          <a:p>
            <a:pPr lvl="2"/>
            <a:r>
              <a:rPr lang="en-US" dirty="0"/>
              <a:t>A Company </a:t>
            </a:r>
          </a:p>
          <a:p>
            <a:pPr lvl="2"/>
            <a:r>
              <a:rPr lang="en-US" dirty="0"/>
              <a:t>A CPU implementation</a:t>
            </a:r>
          </a:p>
          <a:p>
            <a:r>
              <a:rPr lang="en-US" dirty="0"/>
              <a:t>Many versions</a:t>
            </a:r>
          </a:p>
          <a:p>
            <a:pPr lvl="1"/>
            <a:r>
              <a:rPr lang="en-US" dirty="0"/>
              <a:t>RV32I/64I -  most basic 32/64-bit implementation</a:t>
            </a: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1102476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2BB78-8F28-3122-BBA7-950DF0F45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C3A56F-F7B2-0F6F-A227-188FF31543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49" y="434871"/>
            <a:ext cx="8352791" cy="5807179"/>
          </a:xfrm>
        </p:spPr>
      </p:pic>
    </p:spTree>
    <p:extLst>
      <p:ext uri="{BB962C8B-B14F-4D97-AF65-F5344CB8AC3E}">
        <p14:creationId xmlns:p14="http://schemas.microsoft.com/office/powerpoint/2010/main" val="1181238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3D3CA-7358-E3F6-8127-D16E7531B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RV32I -  GPR registers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DE68EB-5033-E712-8AF2-CE72F43AA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0" y="1195460"/>
            <a:ext cx="6324600" cy="511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969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91A6D-06D8-E1B3-9909-0CAD15529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30C3BE-790C-CDAC-3F82-044E98FDFC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23" y="434871"/>
            <a:ext cx="8362700" cy="5654779"/>
          </a:xfrm>
        </p:spPr>
      </p:pic>
    </p:spTree>
    <p:extLst>
      <p:ext uri="{BB962C8B-B14F-4D97-AF65-F5344CB8AC3E}">
        <p14:creationId xmlns:p14="http://schemas.microsoft.com/office/powerpoint/2010/main" val="2066088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BFBED-1491-2B8A-88B1-6EB88FCED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RISC-V instruction format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2BC647-8445-7409-EAF1-B11631A86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67" y="1195460"/>
            <a:ext cx="8662966" cy="2760590"/>
          </a:xfrm>
        </p:spPr>
      </p:pic>
    </p:spTree>
    <p:extLst>
      <p:ext uri="{BB962C8B-B14F-4D97-AF65-F5344CB8AC3E}">
        <p14:creationId xmlns:p14="http://schemas.microsoft.com/office/powerpoint/2010/main" val="3472147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279B4-9446-C186-F664-8DFA7386F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D4FF5-3C44-47E7-850D-CA34B8730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F0F0F"/>
                </a:solidFill>
                <a:effectLst/>
                <a:latin typeface="YouTube Sans"/>
              </a:rPr>
              <a:t>RISC-V specification (RTFM) </a:t>
            </a:r>
          </a:p>
          <a:p>
            <a:pPr lvl="1"/>
            <a:r>
              <a:rPr lang="en-US" b="1" i="0" dirty="0">
                <a:solidFill>
                  <a:srgbClr val="0F0F0F"/>
                </a:solidFill>
                <a:effectLst/>
                <a:latin typeface="YouTube Sans"/>
                <a:hlinkClick r:id="rId2"/>
              </a:rPr>
              <a:t>https://riscv.org/wp-content/uploads/2019/12/riscv-spec-20191213.pdf</a:t>
            </a:r>
            <a:r>
              <a:rPr lang="en-US" b="1" dirty="0">
                <a:solidFill>
                  <a:srgbClr val="0F0F0F"/>
                </a:solidFill>
                <a:latin typeface="YouTube Sans"/>
              </a:rPr>
              <a:t> </a:t>
            </a:r>
            <a:endParaRPr lang="en-US" b="1" i="0" dirty="0">
              <a:solidFill>
                <a:srgbClr val="0F0F0F"/>
              </a:solidFill>
              <a:effectLst/>
              <a:latin typeface="YouTube Sans"/>
            </a:endParaRPr>
          </a:p>
          <a:p>
            <a:pPr algn="l"/>
            <a:r>
              <a:rPr lang="en-US" b="1" i="0" dirty="0">
                <a:solidFill>
                  <a:srgbClr val="0F0F0F"/>
                </a:solidFill>
                <a:effectLst/>
                <a:latin typeface="YouTube Sans"/>
              </a:rPr>
              <a:t>Introduction to RISC-V and the RV32I Instructions</a:t>
            </a:r>
          </a:p>
          <a:p>
            <a:pPr lvl="1"/>
            <a:r>
              <a:rPr lang="en-US" dirty="0">
                <a:hlinkClick r:id="rId3"/>
              </a:rPr>
              <a:t>https://www.youtube.com/watch?v=LKB5I12LctU</a:t>
            </a:r>
            <a:endParaRPr lang="en-US" dirty="0"/>
          </a:p>
          <a:p>
            <a:r>
              <a:rPr lang="en-TR" dirty="0"/>
              <a:t>C to RISC-V assembly</a:t>
            </a:r>
          </a:p>
          <a:p>
            <a:pPr lvl="1"/>
            <a:r>
              <a:rPr lang="en-US" dirty="0">
                <a:hlinkClick r:id="rId4"/>
              </a:rPr>
              <a:t>https://www.youtube.com/watch?v=XVU_RNiz09A</a:t>
            </a:r>
            <a:r>
              <a:rPr lang="en-T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43543899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2007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85000"/>
          </a:schemeClr>
        </a:solidFill>
        <a:ln w="25400" cap="flat" cmpd="sng" algn="ctr">
          <a:noFill/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rtlCol="0" anchor="ctr" anchorCtr="1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dirty="0" smtClean="0">
            <a:latin typeface="Calibri" pitchFamily="34" charset="0"/>
          </a:defRPr>
        </a:defPPr>
      </a:lstStyle>
    </a:spDef>
    <a:lnDef>
      <a:spPr bwMode="auto">
        <a:noFill/>
        <a:ln w="25400" cap="flat" cmpd="sng" algn="ctr">
          <a:solidFill>
            <a:schemeClr val="tx1">
              <a:lumMod val="50000"/>
              <a:lumOff val="50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sz="1800"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17919</TotalTime>
  <Pages>8</Pages>
  <Words>214</Words>
  <Application>Microsoft Macintosh PowerPoint</Application>
  <PresentationFormat>Custom</PresentationFormat>
  <Paragraphs>28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Arial Narrow</vt:lpstr>
      <vt:lpstr>Calibri</vt:lpstr>
      <vt:lpstr>Helvetica</vt:lpstr>
      <vt:lpstr>Times New Roman</vt:lpstr>
      <vt:lpstr>Wingdings</vt:lpstr>
      <vt:lpstr>Wingdings 2</vt:lpstr>
      <vt:lpstr>YouTube Sans</vt:lpstr>
      <vt:lpstr>template2007</vt:lpstr>
      <vt:lpstr>Processor Architecture: RISC-V   </vt:lpstr>
      <vt:lpstr>RISC-V (pronounced “risk-five”)</vt:lpstr>
      <vt:lpstr>What is RISC-V?</vt:lpstr>
      <vt:lpstr>PowerPoint Presentation</vt:lpstr>
      <vt:lpstr>RV32I -  GPR registers</vt:lpstr>
      <vt:lpstr>PowerPoint Presentation</vt:lpstr>
      <vt:lpstr>RISC-V instruction format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Formal Processor Verification</dc:title>
  <dc:subject>SRC Review Slides</dc:subject>
  <dc:creator>Randal E. Bryant</dc:creator>
  <cp:lastModifiedBy>Erol Sahin</cp:lastModifiedBy>
  <cp:revision>89</cp:revision>
  <cp:lastPrinted>1999-02-26T14:55:35Z</cp:lastPrinted>
  <dcterms:created xsi:type="dcterms:W3CDTF">1998-03-03T17:17:57Z</dcterms:created>
  <dcterms:modified xsi:type="dcterms:W3CDTF">2023-11-20T07:18:56Z</dcterms:modified>
</cp:coreProperties>
</file>

<file path=docProps/thumbnail.jpeg>
</file>